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67" r:id="rId5"/>
    <p:sldId id="357" r:id="rId6"/>
    <p:sldId id="335" r:id="rId7"/>
    <p:sldId id="336" r:id="rId8"/>
    <p:sldId id="337" r:id="rId9"/>
    <p:sldId id="294" r:id="rId10"/>
    <p:sldId id="354" r:id="rId11"/>
    <p:sldId id="268" r:id="rId12"/>
    <p:sldId id="341" r:id="rId13"/>
    <p:sldId id="343" r:id="rId14"/>
    <p:sldId id="342" r:id="rId15"/>
    <p:sldId id="345" r:id="rId16"/>
    <p:sldId id="344" r:id="rId17"/>
    <p:sldId id="346" r:id="rId18"/>
    <p:sldId id="340" r:id="rId19"/>
    <p:sldId id="338" r:id="rId20"/>
    <p:sldId id="339" r:id="rId21"/>
    <p:sldId id="355" r:id="rId22"/>
    <p:sldId id="353" r:id="rId23"/>
    <p:sldId id="349" r:id="rId24"/>
    <p:sldId id="350" r:id="rId25"/>
    <p:sldId id="351" r:id="rId26"/>
    <p:sldId id="348" r:id="rId27"/>
    <p:sldId id="347" r:id="rId28"/>
    <p:sldId id="363" r:id="rId29"/>
    <p:sldId id="364" r:id="rId30"/>
    <p:sldId id="365" r:id="rId31"/>
    <p:sldId id="334" r:id="rId32"/>
    <p:sldId id="298" r:id="rId33"/>
    <p:sldId id="301" r:id="rId34"/>
    <p:sldId id="302" r:id="rId35"/>
    <p:sldId id="331" r:id="rId36"/>
    <p:sldId id="290" r:id="rId37"/>
    <p:sldId id="292" r:id="rId38"/>
    <p:sldId id="291" r:id="rId39"/>
    <p:sldId id="293" r:id="rId40"/>
    <p:sldId id="280" r:id="rId41"/>
    <p:sldId id="276" r:id="rId42"/>
    <p:sldId id="320" r:id="rId43"/>
    <p:sldId id="321" r:id="rId44"/>
    <p:sldId id="277" r:id="rId45"/>
    <p:sldId id="279" r:id="rId46"/>
    <p:sldId id="332" r:id="rId47"/>
    <p:sldId id="283" r:id="rId48"/>
    <p:sldId id="278" r:id="rId49"/>
    <p:sldId id="289" r:id="rId50"/>
    <p:sldId id="318" r:id="rId51"/>
    <p:sldId id="272" r:id="rId52"/>
    <p:sldId id="275" r:id="rId53"/>
    <p:sldId id="319" r:id="rId54"/>
    <p:sldId id="271" r:id="rId55"/>
    <p:sldId id="309" r:id="rId56"/>
    <p:sldId id="274" r:id="rId57"/>
    <p:sldId id="284" r:id="rId58"/>
    <p:sldId id="286" r:id="rId59"/>
    <p:sldId id="288" r:id="rId60"/>
    <p:sldId id="326" r:id="rId61"/>
    <p:sldId id="327" r:id="rId62"/>
    <p:sldId id="328" r:id="rId63"/>
    <p:sldId id="333" r:id="rId64"/>
    <p:sldId id="297" r:id="rId65"/>
    <p:sldId id="359" r:id="rId66"/>
    <p:sldId id="265" r:id="rId67"/>
    <p:sldId id="358" r:id="rId68"/>
    <p:sldId id="362" r:id="rId69"/>
    <p:sldId id="360" r:id="rId70"/>
    <p:sldId id="361" r:id="rId71"/>
    <p:sldId id="262" r:id="rId7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80DB1E-B69A-4287-823D-37062BA25012}">
          <p14:sldIdLst>
            <p14:sldId id="267"/>
            <p14:sldId id="357"/>
            <p14:sldId id="335"/>
            <p14:sldId id="336"/>
          </p14:sldIdLst>
        </p14:section>
        <p14:section name="Overview of the Project" id="{BB393142-1C92-4CF0-B842-2B81AFD1D3F2}">
          <p14:sldIdLst>
            <p14:sldId id="337"/>
            <p14:sldId id="294"/>
            <p14:sldId id="354"/>
            <p14:sldId id="268"/>
            <p14:sldId id="341"/>
            <p14:sldId id="343"/>
            <p14:sldId id="342"/>
            <p14:sldId id="345"/>
            <p14:sldId id="344"/>
            <p14:sldId id="346"/>
            <p14:sldId id="340"/>
            <p14:sldId id="338"/>
            <p14:sldId id="339"/>
            <p14:sldId id="355"/>
            <p14:sldId id="353"/>
            <p14:sldId id="349"/>
            <p14:sldId id="350"/>
            <p14:sldId id="351"/>
            <p14:sldId id="348"/>
            <p14:sldId id="347"/>
            <p14:sldId id="363"/>
          </p14:sldIdLst>
        </p14:section>
        <p14:section name="3 Industrial Use Cases" id="{12B99509-AAD5-4678-8472-C502727544C3}">
          <p14:sldIdLst>
            <p14:sldId id="364"/>
          </p14:sldIdLst>
        </p14:section>
        <p14:section name="4 Work Packages" id="{B1EEE415-A143-4EF8-823A-C641C486E138}">
          <p14:sldIdLst>
            <p14:sldId id="365"/>
          </p14:sldIdLst>
        </p14:section>
        <p14:section name="5 Demonstrations" id="{80C83170-E194-4C6E-901B-79659AA3F1EA}">
          <p14:sldIdLst>
            <p14:sldId id="334"/>
            <p14:sldId id="298"/>
            <p14:sldId id="301"/>
            <p14:sldId id="302"/>
            <p14:sldId id="331"/>
            <p14:sldId id="290"/>
            <p14:sldId id="292"/>
            <p14:sldId id="291"/>
            <p14:sldId id="293"/>
            <p14:sldId id="280"/>
            <p14:sldId id="276"/>
            <p14:sldId id="320"/>
            <p14:sldId id="321"/>
            <p14:sldId id="277"/>
            <p14:sldId id="279"/>
            <p14:sldId id="332"/>
            <p14:sldId id="283"/>
            <p14:sldId id="278"/>
            <p14:sldId id="289"/>
            <p14:sldId id="318"/>
            <p14:sldId id="272"/>
            <p14:sldId id="275"/>
            <p14:sldId id="319"/>
            <p14:sldId id="271"/>
            <p14:sldId id="309"/>
            <p14:sldId id="274"/>
            <p14:sldId id="284"/>
            <p14:sldId id="286"/>
            <p14:sldId id="288"/>
            <p14:sldId id="326"/>
            <p14:sldId id="327"/>
            <p14:sldId id="328"/>
            <p14:sldId id="333"/>
            <p14:sldId id="297"/>
            <p14:sldId id="359"/>
            <p14:sldId id="265"/>
          </p14:sldIdLst>
        </p14:section>
        <p14:section name="6 Summary" id="{EA6625CA-DC0D-4614-B794-567B55007074}">
          <p14:sldIdLst>
            <p14:sldId id="358"/>
            <p14:sldId id="362"/>
            <p14:sldId id="360"/>
            <p14:sldId id="3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E"/>
    <a:srgbClr val="C00000"/>
    <a:srgbClr val="F1592A"/>
    <a:srgbClr val="A7D8B8"/>
    <a:srgbClr val="00A652"/>
    <a:srgbClr val="004621"/>
    <a:srgbClr val="00A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3" autoAdjust="0"/>
  </p:normalViewPr>
  <p:slideViewPr>
    <p:cSldViewPr>
      <p:cViewPr varScale="1">
        <p:scale>
          <a:sx n="92" d="100"/>
          <a:sy n="92" d="100"/>
        </p:scale>
        <p:origin x="126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59156-6426-4C97-9FF2-1007D80CF059}" type="presOf" srcId="{EA4CB5E9-A2DD-4209-B6FF-903B8B441F0A}" destId="{D1CDBEE4-8637-4FA8-A6BF-07D450980082}" srcOrd="0" destOrd="0" presId="urn:microsoft.com/office/officeart/2005/8/layout/process5"/>
    <dgm:cxn modelId="{9273B457-B2D7-4A24-9039-64A58F36A8E4}" type="presOf" srcId="{5CE11C5E-0FA3-4549-8486-5B97DA2E773A}" destId="{2C67C616-7334-4360-A258-41EAA81B61FA}" srcOrd="0" destOrd="0" presId="urn:microsoft.com/office/officeart/2005/8/layout/process5"/>
    <dgm:cxn modelId="{806B1714-8567-4233-9D0E-CFE34BB704E9}" type="presOf" srcId="{79A5F6B1-35B0-4E9A-BCCC-9F584A258F1C}" destId="{8FB0C097-FD45-45F8-AB09-26EBC9965DEB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514A3352-8967-4606-96BF-738DDC0F759C}" type="presOf" srcId="{C674131E-C856-405D-BC8F-2C0E6ED0844A}" destId="{D05E2C8D-D5C6-4AFB-AB31-B31C574253F8}" srcOrd="0" destOrd="0" presId="urn:microsoft.com/office/officeart/2005/8/layout/process5"/>
    <dgm:cxn modelId="{C920400C-8BC6-47AF-9590-49FA7D1BF23A}" type="presOf" srcId="{C1050141-826E-4C88-8BB0-780AE2970327}" destId="{A60CC5DF-B416-45EC-BC1E-EABA30ED571A}" srcOrd="0" destOrd="0" presId="urn:microsoft.com/office/officeart/2005/8/layout/process5"/>
    <dgm:cxn modelId="{DD3228B2-9423-4F91-A51D-491B8A3DFA8F}" type="presOf" srcId="{96B557CD-8B1C-4213-8804-56F0597C8C25}" destId="{48F43287-2246-4B77-B7BB-33CE9F12C959}" srcOrd="0" destOrd="0" presId="urn:microsoft.com/office/officeart/2005/8/layout/process5"/>
    <dgm:cxn modelId="{EAB41B32-A2DB-4BFC-9C2E-2E56A08DB560}" type="presOf" srcId="{3508064A-8F54-4A9D-B797-0128E712964B}" destId="{0EA32172-E485-476A-AC1A-7E903B3E4F1A}" srcOrd="0" destOrd="0" presId="urn:microsoft.com/office/officeart/2005/8/layout/process5"/>
    <dgm:cxn modelId="{A1138C66-256E-403B-AF97-C799BD83B8FF}" type="presOf" srcId="{6CEBB5E9-EC1C-413E-A818-86E43D5C27B6}" destId="{4C87DF63-1306-4704-8247-048A1B05A0BC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C021691A-7065-4F87-9D08-164E1C9F5F9A}" type="presOf" srcId="{92B076D3-CD61-4F96-BFD1-11B085AE3A5D}" destId="{4D7EA2C7-FEE2-460A-AF56-CDB530C92493}" srcOrd="1" destOrd="0" presId="urn:microsoft.com/office/officeart/2005/8/layout/process5"/>
    <dgm:cxn modelId="{4D6C8E6A-EF96-4AA4-A84D-E13BB37AE727}" type="presOf" srcId="{CE9431D5-8DF6-4B80-9FA1-88A850F550DD}" destId="{69F9779B-D5D2-4566-8640-A3065A49C603}" srcOrd="0" destOrd="0" presId="urn:microsoft.com/office/officeart/2005/8/layout/process5"/>
    <dgm:cxn modelId="{4E4E144C-4BDA-4BCD-AFB3-36C7EDA56749}" type="presOf" srcId="{613477CE-69AC-4176-88A7-A77B23501FC2}" destId="{C20A5447-042D-465C-BFA8-7849888396CA}" srcOrd="1" destOrd="0" presId="urn:microsoft.com/office/officeart/2005/8/layout/process5"/>
    <dgm:cxn modelId="{E714A476-26E2-44F8-980E-28FC8CA2F871}" type="presOf" srcId="{0F9720DB-36B2-445A-A919-3A6966CD67EB}" destId="{1BB6AD45-50D8-45D4-9584-E80814CCF530}" srcOrd="0" destOrd="0" presId="urn:microsoft.com/office/officeart/2005/8/layout/process5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8541526B-9AF0-47EA-ADBA-30BC9B1B2D55}" type="presOf" srcId="{92B076D3-CD61-4F96-BFD1-11B085AE3A5D}" destId="{87F3570C-6F2B-4485-A760-B3862AE32B78}" srcOrd="0" destOrd="0" presId="urn:microsoft.com/office/officeart/2005/8/layout/process5"/>
    <dgm:cxn modelId="{EA02C6B2-81B7-4CAC-BF8C-7CEF1685EE69}" type="presOf" srcId="{73C1DC62-A90D-4396-8B39-EA81BAD93A5C}" destId="{DFCF3319-32FB-4765-865F-6035563253F3}" srcOrd="0" destOrd="0" presId="urn:microsoft.com/office/officeart/2005/8/layout/process5"/>
    <dgm:cxn modelId="{26638BC2-7E38-4A49-AC34-93FD90946B7E}" type="presOf" srcId="{BA7CAEBC-3B7F-4EC5-8EC2-D2311183C2C7}" destId="{63E28242-F4EF-4841-AD99-16F26BE09453}" srcOrd="0" destOrd="0" presId="urn:microsoft.com/office/officeart/2005/8/layout/process5"/>
    <dgm:cxn modelId="{C24BDD53-0EC4-4DDA-8670-10B5F0EC30EA}" type="presOf" srcId="{D8C9DF1E-ABAC-4E51-9EB7-7F830D6002E6}" destId="{22C99D67-015E-45C5-B3AA-AFA0CD2186D4}" srcOrd="0" destOrd="0" presId="urn:microsoft.com/office/officeart/2005/8/layout/process5"/>
    <dgm:cxn modelId="{D716C67C-620D-4799-83B2-10F6C8CA283E}" type="presOf" srcId="{CE9431D5-8DF6-4B80-9FA1-88A850F550DD}" destId="{1C92D767-E1C4-4187-9B1B-F8C1D41DE5EB}" srcOrd="1" destOrd="0" presId="urn:microsoft.com/office/officeart/2005/8/layout/process5"/>
    <dgm:cxn modelId="{6C4B80B3-E2C3-4B8F-9643-A8145AE6AA85}" type="presOf" srcId="{BEB15874-8E45-4920-8D2F-075BD013AB72}" destId="{D8304490-B31C-45D2-8928-EB5772A2A0E6}" srcOrd="0" destOrd="0" presId="urn:microsoft.com/office/officeart/2005/8/layout/process5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F6D23CB2-791E-4660-9633-AAAC26EFE6B3}" type="presOf" srcId="{0AF2F1C6-4269-4C06-99F8-7A69429B113D}" destId="{CD55F13A-03B3-46C7-8489-47A947E2CC73}" srcOrd="1" destOrd="0" presId="urn:microsoft.com/office/officeart/2005/8/layout/process5"/>
    <dgm:cxn modelId="{CD6FE226-A4C6-4FBE-A017-3DD425B98C3E}" type="presOf" srcId="{79A5F6B1-35B0-4E9A-BCCC-9F584A258F1C}" destId="{96D938D9-E851-44C5-BBCA-9A0D9F73FFDB}" srcOrd="1" destOrd="0" presId="urn:microsoft.com/office/officeart/2005/8/layout/process5"/>
    <dgm:cxn modelId="{2AACB84E-0B09-499C-AB08-6FA7549E31A8}" type="presOf" srcId="{0F9720DB-36B2-445A-A919-3A6966CD67EB}" destId="{1C398D0B-550D-4AC6-B6CC-F07ABA71324E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2339A996-C93F-48B8-A6CD-FE3E614C37F3}" type="presOf" srcId="{613477CE-69AC-4176-88A7-A77B23501FC2}" destId="{C4E61CBF-CAD4-4276-AEBA-29EB0AA42043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F14DDA68-8040-41BF-96BD-4B3493E45FCB}" type="presOf" srcId="{C674131E-C856-405D-BC8F-2C0E6ED0844A}" destId="{EE8B8DBB-7C28-4344-A4D8-16C589CFADAE}" srcOrd="1" destOrd="0" presId="urn:microsoft.com/office/officeart/2005/8/layout/process5"/>
    <dgm:cxn modelId="{0DEE0436-ADFE-49E4-B285-CDD902446387}" type="presOf" srcId="{014E4CC5-C6E4-4770-892D-378537A72DC0}" destId="{33B4AAA1-FCFA-4E57-8C79-31830CC1CCAD}" srcOrd="0" destOrd="0" presId="urn:microsoft.com/office/officeart/2005/8/layout/process5"/>
    <dgm:cxn modelId="{8746E40C-A4B0-4D4F-A37F-C885072D36B9}" type="presOf" srcId="{0AF2F1C6-4269-4C06-99F8-7A69429B113D}" destId="{9B2A098A-DE8F-4327-9EBA-D9AE97238650}" srcOrd="0" destOrd="0" presId="urn:microsoft.com/office/officeart/2005/8/layout/process5"/>
    <dgm:cxn modelId="{1F732E48-17CA-47F9-AD03-D4D4A01DFAAD}" type="presOf" srcId="{3508064A-8F54-4A9D-B797-0128E712964B}" destId="{322969ED-D6C2-4386-B45A-6F47862D865E}" srcOrd="1" destOrd="0" presId="urn:microsoft.com/office/officeart/2005/8/layout/process5"/>
    <dgm:cxn modelId="{551D729F-20C7-4421-AD41-3873426C5EDF}" type="presParOf" srcId="{DFCF3319-32FB-4765-865F-6035563253F3}" destId="{D8304490-B31C-45D2-8928-EB5772A2A0E6}" srcOrd="0" destOrd="0" presId="urn:microsoft.com/office/officeart/2005/8/layout/process5"/>
    <dgm:cxn modelId="{50A9120F-EF16-466B-B952-0A3227B85345}" type="presParOf" srcId="{DFCF3319-32FB-4765-865F-6035563253F3}" destId="{69F9779B-D5D2-4566-8640-A3065A49C603}" srcOrd="1" destOrd="0" presId="urn:microsoft.com/office/officeart/2005/8/layout/process5"/>
    <dgm:cxn modelId="{8809E3B8-EBF5-4230-800D-B6F6342BBF5C}" type="presParOf" srcId="{69F9779B-D5D2-4566-8640-A3065A49C603}" destId="{1C92D767-E1C4-4187-9B1B-F8C1D41DE5EB}" srcOrd="0" destOrd="0" presId="urn:microsoft.com/office/officeart/2005/8/layout/process5"/>
    <dgm:cxn modelId="{4A5E88D0-1086-4EE9-B741-322FAC66FC9A}" type="presParOf" srcId="{DFCF3319-32FB-4765-865F-6035563253F3}" destId="{D1CDBEE4-8637-4FA8-A6BF-07D450980082}" srcOrd="2" destOrd="0" presId="urn:microsoft.com/office/officeart/2005/8/layout/process5"/>
    <dgm:cxn modelId="{9578BF39-6203-4024-9E7E-C04D25428220}" type="presParOf" srcId="{DFCF3319-32FB-4765-865F-6035563253F3}" destId="{1BB6AD45-50D8-45D4-9584-E80814CCF530}" srcOrd="3" destOrd="0" presId="urn:microsoft.com/office/officeart/2005/8/layout/process5"/>
    <dgm:cxn modelId="{11DBA94C-5DD7-4913-8F59-33126E3F624F}" type="presParOf" srcId="{1BB6AD45-50D8-45D4-9584-E80814CCF530}" destId="{1C398D0B-550D-4AC6-B6CC-F07ABA71324E}" srcOrd="0" destOrd="0" presId="urn:microsoft.com/office/officeart/2005/8/layout/process5"/>
    <dgm:cxn modelId="{1E2C4D98-B212-49C1-B2A4-6F9FE2A9E3CA}" type="presParOf" srcId="{DFCF3319-32FB-4765-865F-6035563253F3}" destId="{2C67C616-7334-4360-A258-41EAA81B61FA}" srcOrd="4" destOrd="0" presId="urn:microsoft.com/office/officeart/2005/8/layout/process5"/>
    <dgm:cxn modelId="{EF4547A5-B7A8-4F39-8843-0A48C17AE0EB}" type="presParOf" srcId="{DFCF3319-32FB-4765-865F-6035563253F3}" destId="{C4E61CBF-CAD4-4276-AEBA-29EB0AA42043}" srcOrd="5" destOrd="0" presId="urn:microsoft.com/office/officeart/2005/8/layout/process5"/>
    <dgm:cxn modelId="{C039639B-DDFC-4897-8DEC-24E19D91B2DF}" type="presParOf" srcId="{C4E61CBF-CAD4-4276-AEBA-29EB0AA42043}" destId="{C20A5447-042D-465C-BFA8-7849888396CA}" srcOrd="0" destOrd="0" presId="urn:microsoft.com/office/officeart/2005/8/layout/process5"/>
    <dgm:cxn modelId="{BFBE46DE-39DD-4ED6-99FA-DE99ABBDA947}" type="presParOf" srcId="{DFCF3319-32FB-4765-865F-6035563253F3}" destId="{63E28242-F4EF-4841-AD99-16F26BE09453}" srcOrd="6" destOrd="0" presId="urn:microsoft.com/office/officeart/2005/8/layout/process5"/>
    <dgm:cxn modelId="{D4259D80-07A5-4C0B-9481-DB926E7C10A6}" type="presParOf" srcId="{DFCF3319-32FB-4765-865F-6035563253F3}" destId="{0EA32172-E485-476A-AC1A-7E903B3E4F1A}" srcOrd="7" destOrd="0" presId="urn:microsoft.com/office/officeart/2005/8/layout/process5"/>
    <dgm:cxn modelId="{17793F4D-717E-4D6F-A78D-2149A8A69A9B}" type="presParOf" srcId="{0EA32172-E485-476A-AC1A-7E903B3E4F1A}" destId="{322969ED-D6C2-4386-B45A-6F47862D865E}" srcOrd="0" destOrd="0" presId="urn:microsoft.com/office/officeart/2005/8/layout/process5"/>
    <dgm:cxn modelId="{BBE22C36-CD45-421F-B170-2966802D3A7A}" type="presParOf" srcId="{DFCF3319-32FB-4765-865F-6035563253F3}" destId="{4C87DF63-1306-4704-8247-048A1B05A0BC}" srcOrd="8" destOrd="0" presId="urn:microsoft.com/office/officeart/2005/8/layout/process5"/>
    <dgm:cxn modelId="{4DD686A2-4D63-4698-BD4A-4AD59C274FF6}" type="presParOf" srcId="{DFCF3319-32FB-4765-865F-6035563253F3}" destId="{9B2A098A-DE8F-4327-9EBA-D9AE97238650}" srcOrd="9" destOrd="0" presId="urn:microsoft.com/office/officeart/2005/8/layout/process5"/>
    <dgm:cxn modelId="{626BE96A-C17A-4E97-96CF-AF799599F305}" type="presParOf" srcId="{9B2A098A-DE8F-4327-9EBA-D9AE97238650}" destId="{CD55F13A-03B3-46C7-8489-47A947E2CC73}" srcOrd="0" destOrd="0" presId="urn:microsoft.com/office/officeart/2005/8/layout/process5"/>
    <dgm:cxn modelId="{7020FFDF-A67F-40EC-8AAD-B5423C4215D3}" type="presParOf" srcId="{DFCF3319-32FB-4765-865F-6035563253F3}" destId="{48F43287-2246-4B77-B7BB-33CE9F12C959}" srcOrd="10" destOrd="0" presId="urn:microsoft.com/office/officeart/2005/8/layout/process5"/>
    <dgm:cxn modelId="{7C72BA89-4867-49F3-8E14-2338A3EA71A2}" type="presParOf" srcId="{DFCF3319-32FB-4765-865F-6035563253F3}" destId="{D05E2C8D-D5C6-4AFB-AB31-B31C574253F8}" srcOrd="11" destOrd="0" presId="urn:microsoft.com/office/officeart/2005/8/layout/process5"/>
    <dgm:cxn modelId="{057EB775-5309-4CA7-805A-5AF66563D555}" type="presParOf" srcId="{D05E2C8D-D5C6-4AFB-AB31-B31C574253F8}" destId="{EE8B8DBB-7C28-4344-A4D8-16C589CFADAE}" srcOrd="0" destOrd="0" presId="urn:microsoft.com/office/officeart/2005/8/layout/process5"/>
    <dgm:cxn modelId="{DD32366C-DB1E-4849-A6B7-16AF5FD93507}" type="presParOf" srcId="{DFCF3319-32FB-4765-865F-6035563253F3}" destId="{A60CC5DF-B416-45EC-BC1E-EABA30ED571A}" srcOrd="12" destOrd="0" presId="urn:microsoft.com/office/officeart/2005/8/layout/process5"/>
    <dgm:cxn modelId="{5740FD34-5589-463A-9F2D-BD3CECE34A1F}" type="presParOf" srcId="{DFCF3319-32FB-4765-865F-6035563253F3}" destId="{87F3570C-6F2B-4485-A760-B3862AE32B78}" srcOrd="13" destOrd="0" presId="urn:microsoft.com/office/officeart/2005/8/layout/process5"/>
    <dgm:cxn modelId="{06AAED3E-CB64-4A48-B447-4F4CD622A741}" type="presParOf" srcId="{87F3570C-6F2B-4485-A760-B3862AE32B78}" destId="{4D7EA2C7-FEE2-460A-AF56-CDB530C92493}" srcOrd="0" destOrd="0" presId="urn:microsoft.com/office/officeart/2005/8/layout/process5"/>
    <dgm:cxn modelId="{567DA179-1039-46E0-B470-D369706CEFB4}" type="presParOf" srcId="{DFCF3319-32FB-4765-865F-6035563253F3}" destId="{33B4AAA1-FCFA-4E57-8C79-31830CC1CCAD}" srcOrd="14" destOrd="0" presId="urn:microsoft.com/office/officeart/2005/8/layout/process5"/>
    <dgm:cxn modelId="{03702F65-F52D-4D12-82B1-72D40C18E3A3}" type="presParOf" srcId="{DFCF3319-32FB-4765-865F-6035563253F3}" destId="{8FB0C097-FD45-45F8-AB09-26EBC9965DEB}" srcOrd="15" destOrd="0" presId="urn:microsoft.com/office/officeart/2005/8/layout/process5"/>
    <dgm:cxn modelId="{E7B6E7D8-A3C3-4414-916F-A5E5D09001EB}" type="presParOf" srcId="{8FB0C097-FD45-45F8-AB09-26EBC9965DEB}" destId="{96D938D9-E851-44C5-BBCA-9A0D9F73FFDB}" srcOrd="0" destOrd="0" presId="urn:microsoft.com/office/officeart/2005/8/layout/process5"/>
    <dgm:cxn modelId="{12B507B0-154B-49CF-AE51-E4E41615C0C1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“Everywhere” Document Regeneration</a:t>
          </a:r>
          <a:r>
            <a:rPr lang="tr-TR" sz="1800" b="1" dirty="0" smtClean="0"/>
            <a:t>:</a:t>
          </a:r>
          <a:r>
            <a:rPr lang="en-US" sz="1800" b="1" dirty="0" smtClean="0"/>
            <a:t> "tell once, show everywhere“:</a:t>
          </a:r>
          <a:r>
            <a:rPr lang="tr-TR" sz="1800" b="1" dirty="0" smtClean="0"/>
            <a:t> </a:t>
          </a:r>
          <a:r>
            <a:rPr lang="en-US" sz="1800" b="1" dirty="0" smtClean="0"/>
            <a:t>recycling knowledge from (1) the same document, or of (2) another related document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 sz="2000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 sz="2000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Open </a:t>
          </a:r>
          <a:r>
            <a:rPr lang="tr-TR" sz="1800" b="1" dirty="0" smtClean="0"/>
            <a:t>Source Software under Eclipse Foundation </a:t>
          </a:r>
          <a:r>
            <a:rPr lang="en-US" sz="1800" b="1" dirty="0" smtClean="0"/>
            <a:t>for Future Dissemination and </a:t>
          </a:r>
          <a:r>
            <a:rPr lang="en-US" sz="1800" b="1" noProof="0" dirty="0" smtClean="0"/>
            <a:t>Exploitation</a:t>
          </a:r>
          <a:r>
            <a:rPr lang="tr-TR" sz="1800" b="1" dirty="0" smtClean="0"/>
            <a:t> </a:t>
          </a:r>
          <a:r>
            <a:rPr lang="en-US" sz="1800" b="1" noProof="0" dirty="0" smtClean="0"/>
            <a:t>to</a:t>
          </a:r>
          <a:r>
            <a:rPr lang="en-GB" sz="1800" dirty="0" smtClean="0"/>
            <a:t> </a:t>
          </a:r>
          <a:r>
            <a:rPr lang="en-GB" sz="1800" b="1" dirty="0" smtClean="0"/>
            <a:t>further extend the Business Value Chain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 sz="2000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 sz="2000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800" b="1" dirty="0" smtClean="0"/>
            <a:t>Consistency Checking: </a:t>
          </a:r>
          <a:r>
            <a:rPr lang="en-GB" sz="1800" b="1" dirty="0" smtClean="0"/>
            <a:t>the objective to provide a Consistency Checker that automates Quality Reviews of  Requirements Engineering</a:t>
          </a:r>
          <a:endParaRPr lang="en-US" sz="18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 sz="2000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 sz="2000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800" b="1" dirty="0" smtClean="0"/>
            <a:t>“MW” Knowledge Dissemination Standard (.mw ModelWriter exchange format)</a:t>
          </a:r>
          <a:endParaRPr lang="en-US" sz="18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 sz="2000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 sz="20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>
        <a:ln>
          <a:prstDash val="dash"/>
        </a:ln>
      </dgm:spPr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</a:t>
          </a:r>
          <a:r>
            <a:rPr lang="en-US" dirty="0" smtClean="0"/>
            <a:t>1</a:t>
          </a:r>
          <a:r>
            <a:rPr lang="tr-TR" dirty="0" smtClean="0"/>
            <a:t>.1, D2.1.2, </a:t>
          </a:r>
          <a:r>
            <a:rPr lang="en-GB" dirty="0" smtClean="0"/>
            <a:t>D</a:t>
          </a:r>
          <a:r>
            <a:rPr lang="tr-TR" dirty="0" smtClean="0"/>
            <a:t>2.</a:t>
          </a:r>
          <a:r>
            <a:rPr lang="en-US" smtClean="0"/>
            <a:t>3</a:t>
          </a:r>
          <a:r>
            <a:rPr lang="tr-TR" smtClean="0"/>
            <a:t>.1</a:t>
          </a:r>
          <a:r>
            <a:rPr lang="tr-TR" dirty="0" smtClean="0"/>
            <a:t>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 [M4]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 [M7]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 [M10]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 [M12]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 [M6]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 [M16]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 [M1]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tr-TR" sz="1800" b="1" dirty="0" smtClean="0"/>
            <a:t>Yvan Lussard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tr-TR" sz="1800" b="1" dirty="0" smtClean="0"/>
            <a:t>Ferhat</a:t>
          </a:r>
          <a:r>
            <a:rPr lang="tr-TR" sz="1800" b="1" baseline="0" dirty="0" smtClean="0"/>
            <a:t> Erata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Open Source Software (Eclipse Public License)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3" custScaleX="298390" custScaleY="74150" custLinFactNeighborX="525" custLinFactNeighborY="-2862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2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3" custScaleX="259822" custRadScaleRad="212587" custRadScaleInc="-102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2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3" custScaleX="244994" custScaleY="100788" custRadScaleRad="216628" custRadScaleInc="-99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B5C285-BC2A-48AD-A4A3-1EE9B740178A}" type="presOf" srcId="{1DEE8FD8-5A94-4F2C-BA43-F8E0A144D9E1}" destId="{E77FFB8F-6E41-4CBC-828B-972850020B87}" srcOrd="0" destOrd="0" presId="urn:microsoft.com/office/officeart/2008/layout/RadialCluster"/>
    <dgm:cxn modelId="{194CB9B9-DAA4-4D14-B29F-4EB630300804}" type="presOf" srcId="{49BD7ADF-6891-4EC5-87D2-DAC7E3ADA28E}" destId="{34F4BF76-ADDF-48F3-AF56-75C4180F1A47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59D832D6-D110-4E55-85DE-984C3864DF0B}" type="presOf" srcId="{3F4C9F82-9E0E-48BA-A416-6C5A9FFD3CB0}" destId="{7A3CB8F4-C9A6-4522-B663-AED31FFA5965}" srcOrd="0" destOrd="0" presId="urn:microsoft.com/office/officeart/2008/layout/RadialCluster"/>
    <dgm:cxn modelId="{7FB626D8-66BA-42F4-8EE2-AE4EFA30CF0B}" type="presOf" srcId="{70CD8A63-D4E5-44B2-A016-3845CA064653}" destId="{ED42EFD9-5968-4B27-A72A-C6B16D3DFD00}" srcOrd="0" destOrd="0" presId="urn:microsoft.com/office/officeart/2008/layout/RadialCluster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E7EC0744-BB2E-489E-9B84-05684032B57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142086DF-A9C0-4007-9C8E-6B5EAFAEE6A3}" type="presOf" srcId="{1345F2B0-7266-4A2F-925C-87E780E3DC2F}" destId="{C4DF09B6-29CE-4F3E-BCFC-C9F666C1F4E5}" srcOrd="0" destOrd="0" presId="urn:microsoft.com/office/officeart/2008/layout/RadialCluster"/>
    <dgm:cxn modelId="{7A6D4EC0-1DBD-482A-A657-C3C4073EE74A}" type="presParOf" srcId="{34F4BF76-ADDF-48F3-AF56-75C4180F1A47}" destId="{FB3D14E7-D4F1-4BBF-8324-75B4AECC6117}" srcOrd="0" destOrd="0" presId="urn:microsoft.com/office/officeart/2008/layout/RadialCluster"/>
    <dgm:cxn modelId="{2F4D1416-B99B-4F40-A3AC-C5A7E6D58EDE}" type="presParOf" srcId="{FB3D14E7-D4F1-4BBF-8324-75B4AECC6117}" destId="{8C2C9A3E-8756-4B9A-902F-2BDA27D005E6}" srcOrd="0" destOrd="0" presId="urn:microsoft.com/office/officeart/2008/layout/RadialCluster"/>
    <dgm:cxn modelId="{8B6B5DB2-54F2-4316-A71A-E9C9CD62A1B4}" type="presParOf" srcId="{FB3D14E7-D4F1-4BBF-8324-75B4AECC6117}" destId="{C4DF09B6-29CE-4F3E-BCFC-C9F666C1F4E5}" srcOrd="1" destOrd="0" presId="urn:microsoft.com/office/officeart/2008/layout/RadialCluster"/>
    <dgm:cxn modelId="{2BEDF04F-1672-4648-9CF8-96801E27D1D5}" type="presParOf" srcId="{FB3D14E7-D4F1-4BBF-8324-75B4AECC6117}" destId="{E77FFB8F-6E41-4CBC-828B-972850020B87}" srcOrd="2" destOrd="0" presId="urn:microsoft.com/office/officeart/2008/layout/RadialCluster"/>
    <dgm:cxn modelId="{0E7898F5-9239-47E5-94A2-0351E012A9C4}" type="presParOf" srcId="{FB3D14E7-D4F1-4BBF-8324-75B4AECC6117}" destId="{7A3CB8F4-C9A6-4522-B663-AED31FFA5965}" srcOrd="3" destOrd="0" presId="urn:microsoft.com/office/officeart/2008/layout/RadialCluster"/>
    <dgm:cxn modelId="{12FA77B9-327E-4DD8-A76A-A6F6853C26B7}" type="presParOf" srcId="{FB3D14E7-D4F1-4BBF-8324-75B4AECC6117}" destId="{ED42EFD9-5968-4B27-A72A-C6B16D3DFD00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FE51D-BB8B-447C-B578-1A38B1F7DE2C}" type="presOf" srcId="{70CD8A63-D4E5-44B2-A016-3845CA064653}" destId="{ED42EFD9-5968-4B27-A72A-C6B16D3DFD00}" srcOrd="0" destOrd="0" presId="urn:microsoft.com/office/officeart/2008/layout/RadialCluster"/>
    <dgm:cxn modelId="{37C77536-A1B0-4C77-918D-110F8AD160DB}" type="presOf" srcId="{3F4C9F82-9E0E-48BA-A416-6C5A9FFD3CB0}" destId="{7A3CB8F4-C9A6-4522-B663-AED31FFA5965}" srcOrd="0" destOrd="0" presId="urn:microsoft.com/office/officeart/2008/layout/RadialCluster"/>
    <dgm:cxn modelId="{6E683D4E-F140-458D-952E-5159414C3D90}" type="presOf" srcId="{1DEE8FD8-5A94-4F2C-BA43-F8E0A144D9E1}" destId="{E77FFB8F-6E41-4CBC-828B-972850020B8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73F2A3A2-5D50-4D78-90D3-3AC82C303B47}" type="presOf" srcId="{7DD15F3C-9F4B-4F2F-A634-DD98C9E483A9}" destId="{3FDA9822-3C98-4A35-B588-2CCE1FA04754}" srcOrd="0" destOrd="0" presId="urn:microsoft.com/office/officeart/2008/layout/RadialCluster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2F92D296-F9B1-44AF-8FD5-13EAD40FA570}" type="presOf" srcId="{49BD7ADF-6891-4EC5-87D2-DAC7E3ADA28E}" destId="{34F4BF76-ADDF-48F3-AF56-75C4180F1A47}" srcOrd="0" destOrd="0" presId="urn:microsoft.com/office/officeart/2008/layout/RadialCluster"/>
    <dgm:cxn modelId="{E3757B23-D596-4246-AB10-02C3AC7971BB}" type="presOf" srcId="{76DBA91D-1E19-4CBE-AEC7-36BB84AAD8FE}" destId="{8C2C9A3E-8756-4B9A-902F-2BDA27D005E6}" srcOrd="0" destOrd="0" presId="urn:microsoft.com/office/officeart/2008/layout/RadialCluster"/>
    <dgm:cxn modelId="{638D8996-1784-4696-B848-39D7403254A2}" type="presOf" srcId="{00703610-52B9-4FB5-B775-3790B9F75948}" destId="{4E48F8CC-5CEB-4107-AC48-3DC7A4B0A050}" srcOrd="0" destOrd="0" presId="urn:microsoft.com/office/officeart/2008/layout/RadialCluster"/>
    <dgm:cxn modelId="{7D8FFE19-0D24-4CA7-B0D4-6E62FCB42E2D}" type="presOf" srcId="{1345F2B0-7266-4A2F-925C-87E780E3DC2F}" destId="{C4DF09B6-29CE-4F3E-BCFC-C9F666C1F4E5}" srcOrd="0" destOrd="0" presId="urn:microsoft.com/office/officeart/2008/layout/RadialCluster"/>
    <dgm:cxn modelId="{DC8941CB-CC05-4C8B-9D27-29B74776B96A}" type="presParOf" srcId="{34F4BF76-ADDF-48F3-AF56-75C4180F1A47}" destId="{FB3D14E7-D4F1-4BBF-8324-75B4AECC6117}" srcOrd="0" destOrd="0" presId="urn:microsoft.com/office/officeart/2008/layout/RadialCluster"/>
    <dgm:cxn modelId="{EDC40FA4-24A9-44B2-BCE8-8B09BB3DDC2B}" type="presParOf" srcId="{FB3D14E7-D4F1-4BBF-8324-75B4AECC6117}" destId="{8C2C9A3E-8756-4B9A-902F-2BDA27D005E6}" srcOrd="0" destOrd="0" presId="urn:microsoft.com/office/officeart/2008/layout/RadialCluster"/>
    <dgm:cxn modelId="{67893482-5DC0-4470-9C10-7637F39FFA7D}" type="presParOf" srcId="{FB3D14E7-D4F1-4BBF-8324-75B4AECC6117}" destId="{C4DF09B6-29CE-4F3E-BCFC-C9F666C1F4E5}" srcOrd="1" destOrd="0" presId="urn:microsoft.com/office/officeart/2008/layout/RadialCluster"/>
    <dgm:cxn modelId="{DCBA3BF4-8962-4102-BC5B-A091F420524F}" type="presParOf" srcId="{FB3D14E7-D4F1-4BBF-8324-75B4AECC6117}" destId="{E77FFB8F-6E41-4CBC-828B-972850020B87}" srcOrd="2" destOrd="0" presId="urn:microsoft.com/office/officeart/2008/layout/RadialCluster"/>
    <dgm:cxn modelId="{1BAE6252-6743-4601-AA95-F8ABBD05E1CA}" type="presParOf" srcId="{FB3D14E7-D4F1-4BBF-8324-75B4AECC6117}" destId="{7A3CB8F4-C9A6-4522-B663-AED31FFA5965}" srcOrd="3" destOrd="0" presId="urn:microsoft.com/office/officeart/2008/layout/RadialCluster"/>
    <dgm:cxn modelId="{F6BC3B96-D521-42B0-B9C4-001C58B66D67}" type="presParOf" srcId="{FB3D14E7-D4F1-4BBF-8324-75B4AECC6117}" destId="{ED42EFD9-5968-4B27-A72A-C6B16D3DFD00}" srcOrd="4" destOrd="0" presId="urn:microsoft.com/office/officeart/2008/layout/RadialCluster"/>
    <dgm:cxn modelId="{773D6B78-B190-4676-8F56-155590F4AEAC}" type="presParOf" srcId="{FB3D14E7-D4F1-4BBF-8324-75B4AECC6117}" destId="{4E48F8CC-5CEB-4107-AC48-3DC7A4B0A050}" srcOrd="5" destOrd="0" presId="urn:microsoft.com/office/officeart/2008/layout/RadialCluster"/>
    <dgm:cxn modelId="{775B271A-BCD0-4B5D-B537-C861BB6028EA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2845930" y="481555"/>
          <a:ext cx="2698489" cy="6705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Open Source Software (Eclipse Public License)</a:t>
          </a:r>
          <a:endParaRPr lang="en-US" sz="2000" b="1" kern="1200" dirty="0"/>
        </a:p>
      </dsp:txBody>
      <dsp:txXfrm>
        <a:off x="2878665" y="514290"/>
        <a:ext cx="2633019" cy="605105"/>
      </dsp:txXfrm>
    </dsp:sp>
    <dsp:sp modelId="{C4DF09B6-29CE-4F3E-BCFC-C9F666C1F4E5}">
      <dsp:nvSpPr>
        <dsp:cNvPr id="0" name=""/>
        <dsp:cNvSpPr/>
      </dsp:nvSpPr>
      <dsp:spPr>
        <a:xfrm rot="9784443">
          <a:off x="2396323" y="1255850"/>
          <a:ext cx="7125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251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837456" y="1296156"/>
          <a:ext cx="1574299" cy="605914"/>
        </a:xfrm>
        <a:prstGeom prst="round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Yvan Lussard</a:t>
          </a:r>
          <a:endParaRPr lang="en-US" sz="1800" b="1" kern="1200" dirty="0"/>
        </a:p>
      </dsp:txBody>
      <dsp:txXfrm>
        <a:off x="867034" y="1325734"/>
        <a:ext cx="1515143" cy="546758"/>
      </dsp:txXfrm>
    </dsp:sp>
    <dsp:sp modelId="{7A3CB8F4-C9A6-4522-B663-AED31FFA5965}">
      <dsp:nvSpPr>
        <dsp:cNvPr id="0" name=""/>
        <dsp:cNvSpPr/>
      </dsp:nvSpPr>
      <dsp:spPr>
        <a:xfrm rot="921193">
          <a:off x="5404625" y="1238915"/>
          <a:ext cx="6555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546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6048475" y="1224146"/>
          <a:ext cx="1484454" cy="61068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Ferhat</a:t>
          </a:r>
          <a:r>
            <a:rPr lang="tr-TR" sz="1800" b="1" kern="1200" baseline="0" dirty="0" smtClean="0"/>
            <a:t> Erata</a:t>
          </a:r>
          <a:endParaRPr lang="en-US" sz="1800" b="1" kern="1200" dirty="0"/>
        </a:p>
      </dsp:txBody>
      <dsp:txXfrm>
        <a:off x="6078286" y="1253957"/>
        <a:ext cx="1424832" cy="5510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23-9-2015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ea3.org/community/project/achievement/279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GitHub</a:t>
            </a:r>
            <a:r>
              <a:rPr lang="tr-TR" baseline="0" dirty="0" smtClean="0"/>
              <a:t> donate us a lifetime license for our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At</a:t>
            </a:r>
            <a:r>
              <a:rPr lang="tr-TR" baseline="0" dirty="0" smtClean="0"/>
              <a:t> this point chairman will give an introductory speech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noProof="0" dirty="0" smtClean="0"/>
              <a:t>Open-Source</a:t>
            </a:r>
            <a:r>
              <a:rPr lang="tr-TR" sz="1200" b="1" noProof="0" dirty="0" smtClean="0"/>
              <a:t> </a:t>
            </a:r>
            <a:r>
              <a:rPr lang="en-US" sz="1200" b="1" noProof="0" dirty="0" smtClean="0"/>
              <a:t>Software</a:t>
            </a:r>
            <a:r>
              <a:rPr lang="tr-TR" sz="1200" b="1" noProof="0" dirty="0" smtClean="0"/>
              <a:t> Platform to be submitted to Eclipse Foundation</a:t>
            </a:r>
            <a:endParaRPr lang="en-US" sz="1200" b="1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“MW” Knowledge Dissemination Standard (.mw ModelWriter exchange format)</a:t>
            </a:r>
            <a:endParaRPr lang="tr-TR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 dirty="0" smtClean="0"/>
          </a:p>
          <a:p>
            <a:r>
              <a:rPr lang="en-US" baseline="0" dirty="0" smtClean="0"/>
              <a:t>We transfer the knowledge in university to industry </a:t>
            </a:r>
            <a:r>
              <a:rPr lang="tr-TR" baseline="0" dirty="0" smtClean="0"/>
              <a:t>which they develope theory and prototypes.</a:t>
            </a:r>
            <a:endParaRPr lang="en-US" baseline="0" dirty="0" smtClean="0"/>
          </a:p>
          <a:p>
            <a:r>
              <a:rPr lang="en-US" baseline="0" dirty="0" smtClean="0"/>
              <a:t>by means of combining the expertise of </a:t>
            </a:r>
            <a:r>
              <a:rPr lang="tr-TR" baseline="0" dirty="0" smtClean="0"/>
              <a:t>SMEs of the consortium (in our case, eclipse)</a:t>
            </a:r>
            <a:endParaRPr lang="en-US" baseline="0" dirty="0" smtClean="0"/>
          </a:p>
          <a:p>
            <a:pPr defTabSz="990478"/>
            <a:r>
              <a:rPr lang="en-US" baseline="0" dirty="0" smtClean="0"/>
              <a:t>In this triangle, </a:t>
            </a:r>
            <a:r>
              <a:rPr lang="tr-TR" baseline="0" dirty="0" smtClean="0"/>
              <a:t>Large Organizations (most of their dominant core business is not developing software related services) </a:t>
            </a:r>
            <a:r>
              <a:rPr lang="en-US" baseline="0" dirty="0" smtClean="0"/>
              <a:t>provides the industrial expertise</a:t>
            </a:r>
            <a:r>
              <a:rPr lang="tr-TR" baseline="0" dirty="0" smtClean="0"/>
              <a:t> and</a:t>
            </a:r>
            <a:r>
              <a:rPr lang="en-US" baseline="0" dirty="0" smtClean="0"/>
              <a:t> define requirements</a:t>
            </a:r>
            <a:endParaRPr lang="tr-TR" baseline="0" dirty="0" smtClean="0"/>
          </a:p>
          <a:p>
            <a:pPr defTabSz="990478"/>
            <a:r>
              <a:rPr lang="tr-TR" baseline="0" dirty="0" smtClean="0"/>
              <a:t>SMEs </a:t>
            </a:r>
            <a:r>
              <a:rPr lang="en-US" baseline="0" dirty="0" smtClean="0"/>
              <a:t>commercialize the solutions in the market</a:t>
            </a:r>
            <a:r>
              <a:rPr lang="tr-TR" baseline="0" smtClean="0"/>
              <a:t> as products.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Simplified version of actual architecture</a:t>
            </a:r>
            <a:r>
              <a:rPr lang="tr-TR" smtClean="0"/>
              <a:t>, there is a striking resemblance</a:t>
            </a:r>
            <a:r>
              <a:rPr lang="tr-TR" baseline="0" smtClean="0"/>
              <a:t> </a:t>
            </a:r>
            <a:r>
              <a:rPr lang="tr-TR" smtClean="0"/>
              <a:t>between </a:t>
            </a:r>
            <a:r>
              <a:rPr lang="tr-TR" dirty="0" smtClean="0"/>
              <a:t>planned and </a:t>
            </a:r>
            <a:r>
              <a:rPr lang="tr-TR" smtClean="0"/>
              <a:t>actual ones which means</a:t>
            </a:r>
            <a:r>
              <a:rPr lang="tr-TR" baseline="0" smtClean="0"/>
              <a:t> logical decomposition of project based on fucntions corresponds the real architecture.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(Exploitation)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ew achievement: Exploitation of ModelWriter  in ITEA3-ASSUME"/>
              </a:rPr>
              <a:t>Exploitation of ModelWriter in ITEA3-ASSUME</a:t>
            </a:r>
            <a:endParaRPr lang="tr-T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3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microsoft.com/office/2007/relationships/diagramDrawing" Target="../diagrams/drawing8.xml"/><Relationship Id="rId5" Type="http://schemas.openxmlformats.org/officeDocument/2006/relationships/image" Target="../media/image16.jpeg"/><Relationship Id="rId10" Type="http://schemas.openxmlformats.org/officeDocument/2006/relationships/diagramColors" Target="../diagrams/colors8.xml"/><Relationship Id="rId4" Type="http://schemas.openxmlformats.org/officeDocument/2006/relationships/image" Target="../media/image15.jpeg"/><Relationship Id="rId9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8.png"/><Relationship Id="rId7" Type="http://schemas.openxmlformats.org/officeDocument/2006/relationships/diagramData" Target="../diagrams/data9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microsoft.com/office/2007/relationships/diagramDrawing" Target="../diagrams/drawing9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9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jpeg"/><Relationship Id="rId5" Type="http://schemas.openxmlformats.org/officeDocument/2006/relationships/image" Target="../media/image26.jpeg"/><Relationship Id="rId15" Type="http://schemas.openxmlformats.org/officeDocument/2006/relationships/image" Target="../media/image22.jpe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19.jpe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1247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7700941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74851357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0555" y="1584217"/>
            <a:ext cx="5472608" cy="307777"/>
          </a:xfrm>
          <a:prstGeom prst="wedgeRectCallout">
            <a:avLst>
              <a:gd name="adj1" fmla="val 1939"/>
              <a:gd name="adj2" fmla="val 9190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932040" y="5517232"/>
            <a:ext cx="28233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Integration of software components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1516758" y="4373530"/>
            <a:ext cx="1758454" cy="640734"/>
            <a:chOff x="336684" y="808693"/>
            <a:chExt cx="1758454" cy="640734"/>
          </a:xfrm>
        </p:grpSpPr>
        <p:sp>
          <p:nvSpPr>
            <p:cNvPr id="72" name="Rounded Rectangle 71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b="1" dirty="0" smtClean="0"/>
                <a:t>J</a:t>
              </a:r>
              <a:r>
                <a:rPr lang="en-US" b="1" dirty="0" err="1" smtClean="0"/>
                <a:t>ean</a:t>
              </a:r>
              <a:r>
                <a:rPr lang="en-US" b="1" dirty="0" smtClean="0"/>
                <a:t> </a:t>
              </a:r>
              <a:r>
                <a:rPr lang="en-US" b="1" dirty="0" err="1"/>
                <a:t>Souyris</a:t>
              </a:r>
              <a:endParaRPr lang="en-US" sz="1800" b="1" kern="1200" dirty="0"/>
            </a:p>
          </p:txBody>
        </p:sp>
      </p:grpSp>
      <p:sp>
        <p:nvSpPr>
          <p:cNvPr id="64" name="Straight Connector 3"/>
          <p:cNvSpPr/>
          <p:nvPr/>
        </p:nvSpPr>
        <p:spPr>
          <a:xfrm rot="8975849">
            <a:off x="2966282" y="387133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3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traight Connector 3"/>
          <p:cNvSpPr/>
          <p:nvPr/>
        </p:nvSpPr>
        <p:spPr>
          <a:xfrm rot="17488041" flipV="1">
            <a:off x="5409552" y="3404308"/>
            <a:ext cx="1522070" cy="1944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649860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4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1043608" y="5699838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27" y="3603500"/>
            <a:ext cx="9525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525" y="848533"/>
            <a:ext cx="8892870" cy="3014500"/>
            <a:chOff x="306345" y="3402534"/>
            <a:chExt cx="8892870" cy="3014500"/>
          </a:xfrm>
        </p:grpSpPr>
        <p:pic>
          <p:nvPicPr>
            <p:cNvPr id="27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93" y="5189848"/>
              <a:ext cx="90522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3947927130"/>
                </p:ext>
              </p:extLst>
            </p:nvPr>
          </p:nvGraphicFramePr>
          <p:xfrm>
            <a:off x="522529" y="3402534"/>
            <a:ext cx="8365067" cy="3014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Rectangular Callout 10"/>
            <p:cNvSpPr/>
            <p:nvPr/>
          </p:nvSpPr>
          <p:spPr bwMode="auto">
            <a:xfrm>
              <a:off x="306345" y="4215308"/>
              <a:ext cx="2981472" cy="338554"/>
            </a:xfrm>
            <a:prstGeom prst="wedgeRectCallout">
              <a:avLst>
                <a:gd name="adj1" fmla="val -1670"/>
                <a:gd name="adj2" fmla="val 8830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tr-T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Eclipse</a:t>
              </a:r>
              <a:r>
                <a:rPr kumimoji="0" lang="tr-TR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 Mylyn Intent Project Lead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28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400" y="5265850"/>
              <a:ext cx="894819" cy="26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ular Callout 23"/>
            <p:cNvSpPr/>
            <p:nvPr/>
          </p:nvSpPr>
          <p:spPr bwMode="auto">
            <a:xfrm>
              <a:off x="6311493" y="4147013"/>
              <a:ext cx="2887722" cy="338554"/>
            </a:xfrm>
            <a:prstGeom prst="wedgeRectCallout">
              <a:avLst>
                <a:gd name="adj1" fmla="val 2393"/>
                <a:gd name="adj2" fmla="val 79152"/>
              </a:avLst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r-TR" sz="1600" b="1" noProof="0" dirty="0" smtClean="0">
                  <a:solidFill>
                    <a:prstClr val="black"/>
                  </a:solidFill>
                </a:rPr>
                <a:t>ITEA2 ModelWriter Project Lead</a:t>
              </a: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21" name="Straight Connector 3"/>
          <p:cNvSpPr/>
          <p:nvPr/>
        </p:nvSpPr>
        <p:spPr>
          <a:xfrm rot="8975849">
            <a:off x="5348322" y="2764106"/>
            <a:ext cx="1112773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/>
          <p:cNvGrpSpPr/>
          <p:nvPr/>
        </p:nvGrpSpPr>
        <p:grpSpPr>
          <a:xfrm>
            <a:off x="4550909" y="4307256"/>
            <a:ext cx="2224128" cy="789316"/>
            <a:chOff x="2693688" y="108928"/>
            <a:chExt cx="2224128" cy="789316"/>
          </a:xfrm>
          <a:solidFill>
            <a:schemeClr val="accent4"/>
          </a:solidFill>
        </p:grpSpPr>
        <p:sp>
          <p:nvSpPr>
            <p:cNvPr id="41" name="Rounded Rectangle 40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38148" y="163861"/>
              <a:ext cx="2147066" cy="71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ITEA3-ASSUME Project</a:t>
              </a:r>
              <a:endParaRPr lang="en-US" sz="2000" b="1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685960" y="5313875"/>
            <a:ext cx="1758454" cy="640734"/>
            <a:chOff x="336684" y="808693"/>
            <a:chExt cx="1758454" cy="640734"/>
          </a:xfrm>
        </p:grpSpPr>
        <p:sp>
          <p:nvSpPr>
            <p:cNvPr id="37" name="Rounded Rectangle 36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Oğuzhan Şereflişan</a:t>
              </a:r>
              <a:endParaRPr lang="en-US" sz="1800" b="1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43137" y="5768418"/>
            <a:ext cx="1758454" cy="640734"/>
            <a:chOff x="336684" y="808693"/>
            <a:chExt cx="1758454" cy="64073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</a:t>
              </a:r>
              <a:r>
                <a:rPr lang="tr-TR" sz="1800" b="1" kern="1200" dirty="0" smtClean="0"/>
                <a:t>Emrah Kınav</a:t>
              </a:r>
              <a:endParaRPr lang="en-US" sz="1800" b="1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91490" y="2846072"/>
            <a:ext cx="2224128" cy="789316"/>
            <a:chOff x="2693688" y="108928"/>
            <a:chExt cx="2224128" cy="789316"/>
          </a:xfrm>
        </p:grpSpPr>
        <p:sp>
          <p:nvSpPr>
            <p:cNvPr id="52" name="Rounded Rectangle 51"/>
            <p:cNvSpPr/>
            <p:nvPr/>
          </p:nvSpPr>
          <p:spPr>
            <a:xfrm>
              <a:off x="2693688" y="108928"/>
              <a:ext cx="2224128" cy="789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732219" y="147459"/>
              <a:ext cx="2147066" cy="712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000" b="1" kern="1200" dirty="0" smtClean="0"/>
                <a:t>AIRBUS SIDP Documentation</a:t>
              </a:r>
              <a:endParaRPr lang="en-US" sz="2000" b="1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76243" y="3854624"/>
            <a:ext cx="1758454" cy="640734"/>
            <a:chOff x="336684" y="808693"/>
            <a:chExt cx="1758454" cy="640734"/>
          </a:xfrm>
        </p:grpSpPr>
        <p:sp>
          <p:nvSpPr>
            <p:cNvPr id="50" name="Rounded Rectangle 4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kern="1200" dirty="0" smtClean="0"/>
                <a:t>Dr. Anne </a:t>
              </a:r>
              <a:r>
                <a:rPr lang="en-US" sz="1800" b="1" kern="1200" dirty="0" err="1" smtClean="0"/>
                <a:t>Monceaux</a:t>
              </a:r>
              <a:endParaRPr lang="en-US" sz="1800" b="1" kern="1200" dirty="0"/>
            </a:p>
          </p:txBody>
        </p:sp>
      </p:grpSp>
      <p:sp>
        <p:nvSpPr>
          <p:cNvPr id="55" name="Straight Connector 5"/>
          <p:cNvSpPr/>
          <p:nvPr/>
        </p:nvSpPr>
        <p:spPr>
          <a:xfrm rot="6893565">
            <a:off x="5094364" y="5450842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6" name="Picture 18" descr="https://itea3.org/assets/itea/organisation-logo/2435-7bc5ae8dbfb6dc32a892b28129f0e85c8cd49605f7d77b892ed05054f11d342b668c1e595b385b5db298746844ef52f8bdc779d1c1980f18027fe8b45da2ac8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82" y="6469824"/>
            <a:ext cx="1275280" cy="1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aight Connector 3"/>
          <p:cNvSpPr/>
          <p:nvPr/>
        </p:nvSpPr>
        <p:spPr>
          <a:xfrm rot="8975849">
            <a:off x="3235844" y="4979501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6629825" y="5381380"/>
            <a:ext cx="1758454" cy="640734"/>
            <a:chOff x="336684" y="808693"/>
            <a:chExt cx="1758454" cy="640734"/>
          </a:xfrm>
          <a:solidFill>
            <a:srgbClr val="C00000"/>
          </a:solidFill>
        </p:grpSpPr>
        <p:sp>
          <p:nvSpPr>
            <p:cNvPr id="60" name="Rounded Rectangle 59"/>
            <p:cNvSpPr/>
            <p:nvPr/>
          </p:nvSpPr>
          <p:spPr>
            <a:xfrm>
              <a:off x="336684" y="808693"/>
              <a:ext cx="1758454" cy="64073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46582"/>
                <a:satOff val="22622"/>
                <a:lumOff val="-7844"/>
                <a:alphaOff val="0"/>
              </a:schemeClr>
            </a:fillRef>
            <a:effectRef idx="0">
              <a:schemeClr val="accent5">
                <a:hueOff val="6146582"/>
                <a:satOff val="22622"/>
                <a:lumOff val="-78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7"/>
            <p:cNvSpPr/>
            <p:nvPr/>
          </p:nvSpPr>
          <p:spPr>
            <a:xfrm>
              <a:off x="367962" y="839971"/>
              <a:ext cx="1695898" cy="578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b="1" kern="1200" dirty="0" smtClean="0"/>
                <a:t>Prof. Geylani Kardaş</a:t>
              </a:r>
              <a:endParaRPr lang="en-US" sz="1800" b="1" kern="1200" dirty="0"/>
            </a:p>
          </p:txBody>
        </p:sp>
      </p:grpSp>
      <p:sp>
        <p:nvSpPr>
          <p:cNvPr id="62" name="Straight Connector 5"/>
          <p:cNvSpPr/>
          <p:nvPr/>
        </p:nvSpPr>
        <p:spPr>
          <a:xfrm rot="12565086">
            <a:off x="6735339" y="5214518"/>
            <a:ext cx="61575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15757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6" name="Rectangular Callout 65"/>
          <p:cNvSpPr/>
          <p:nvPr/>
        </p:nvSpPr>
        <p:spPr bwMode="auto">
          <a:xfrm>
            <a:off x="6429456" y="3503360"/>
            <a:ext cx="2543504" cy="584775"/>
          </a:xfrm>
          <a:prstGeom prst="wedgeRectCallout">
            <a:avLst>
              <a:gd name="adj1" fmla="val -42578"/>
              <a:gd name="adj2" fmla="val 8351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Requirement Formalization</a:t>
            </a:r>
          </a:p>
          <a:p>
            <a:r>
              <a:rPr lang="tr-TR" sz="1600" b="1" dirty="0" smtClean="0">
                <a:cs typeface="Times New Roman" panose="02020603050405020304" pitchFamily="18" charset="0"/>
              </a:rPr>
              <a:t>Lifecycle Traceability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4" name="Straight Connector 3"/>
          <p:cNvSpPr/>
          <p:nvPr/>
        </p:nvSpPr>
        <p:spPr>
          <a:xfrm rot="21244426">
            <a:off x="3407362" y="4633926"/>
            <a:ext cx="1303290" cy="19902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12773" y="0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599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fhq.com/wp-content/uploads/2010/07/University-of-Antwerp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99" y="1267305"/>
            <a:ext cx="1314217" cy="4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0152" y="3402232"/>
            <a:ext cx="3024336" cy="592540"/>
            <a:chOff x="5940152" y="3402232"/>
            <a:chExt cx="3024336" cy="592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673" y="3425473"/>
              <a:ext cx="555851" cy="569299"/>
            </a:xfrm>
            <a:prstGeom prst="rect">
              <a:avLst/>
            </a:prstGeom>
          </p:spPr>
        </p:pic>
        <p:sp>
          <p:nvSpPr>
            <p:cNvPr id="12" name="Rectangular Callout 11"/>
            <p:cNvSpPr/>
            <p:nvPr/>
          </p:nvSpPr>
          <p:spPr bwMode="auto">
            <a:xfrm>
              <a:off x="5940152" y="3402232"/>
              <a:ext cx="3024336" cy="584775"/>
            </a:xfrm>
            <a:prstGeom prst="wedgeRectCallout">
              <a:avLst>
                <a:gd name="adj1" fmla="val -1144"/>
                <a:gd name="adj2" fmla="val 708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Multi Agent Software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Lab</a:t>
              </a:r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r>
                <a:rPr lang="tr-TR" sz="1600" b="1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Ege </a:t>
              </a:r>
              <a:r>
                <a:rPr lang="tr-TR" sz="1600" b="1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University</a:t>
              </a:r>
              <a:endParaRPr lang="en-US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4067944" y="520712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2339752" y="5732119"/>
            <a:ext cx="2740810" cy="523220"/>
          </a:xfrm>
          <a:prstGeom prst="wedgeRectCallout">
            <a:avLst>
              <a:gd name="adj1" fmla="val -53951"/>
              <a:gd name="adj2" fmla="val -1468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814325" y="1568618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98" y="1267305"/>
            <a:ext cx="907827" cy="2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19372"/>
          <a:stretch/>
        </p:blipFill>
        <p:spPr bwMode="auto">
          <a:xfrm>
            <a:off x="449408" y="4982764"/>
            <a:ext cx="1077597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05" y="5037781"/>
            <a:ext cx="985052" cy="3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90280382"/>
              </p:ext>
            </p:extLst>
          </p:nvPr>
        </p:nvGraphicFramePr>
        <p:xfrm>
          <a:off x="549847" y="141288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1 Introduction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9267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41442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12582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29341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5 The Project Idea with Demonstrations</a:t>
            </a:r>
            <a:endParaRPr lang="en-US" sz="420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1874689"/>
            <a:ext cx="6192688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(UNIT, ModelWriter Project Leader) </a:t>
            </a:r>
          </a:p>
          <a:p>
            <a:pPr algn="just"/>
            <a:r>
              <a:rPr lang="tr-TR" sz="1800" b="1" i="1" dirty="0"/>
              <a:t>Dr. Mariem </a:t>
            </a:r>
            <a:r>
              <a:rPr lang="tr-TR" sz="1800" b="1" i="1" dirty="0" smtClean="0"/>
              <a:t>Mahfoudh (CNRS/LORIA)</a:t>
            </a:r>
            <a:endParaRPr lang="tr-TR" sz="1800" b="1" i="1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512" y="1332000"/>
            <a:ext cx="8964488" cy="504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</a:t>
            </a:r>
            <a:r>
              <a:rPr lang="en-US" dirty="0" smtClean="0"/>
              <a:t>(</a:t>
            </a:r>
            <a:r>
              <a:rPr lang="tr-TR" dirty="0"/>
              <a:t>2</a:t>
            </a:r>
            <a:r>
              <a:rPr lang="en-US" dirty="0" smtClean="0"/>
              <a:t>0 </a:t>
            </a:r>
            <a:r>
              <a:rPr lang="en-US" dirty="0"/>
              <a:t>min) [</a:t>
            </a:r>
            <a:r>
              <a:rPr lang="en-US" dirty="0" smtClean="0"/>
              <a:t>09:</a:t>
            </a:r>
            <a:r>
              <a:rPr lang="tr-TR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 smtClean="0"/>
              <a:t>09:</a:t>
            </a:r>
            <a:r>
              <a:rPr lang="tr-TR" dirty="0"/>
              <a:t>3</a:t>
            </a:r>
            <a:r>
              <a:rPr lang="tr-TR" dirty="0" smtClean="0"/>
              <a:t>0</a:t>
            </a:r>
            <a:r>
              <a:rPr lang="en-US" dirty="0" smtClean="0"/>
              <a:t>]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</a:t>
            </a:r>
            <a:r>
              <a:rPr lang="tr-TR" dirty="0"/>
              <a:t>30</a:t>
            </a:r>
            <a:r>
              <a:rPr lang="en-US" dirty="0"/>
              <a:t> - 10:</a:t>
            </a:r>
            <a:r>
              <a:rPr lang="tr-TR" dirty="0"/>
              <a:t>15</a:t>
            </a:r>
            <a:r>
              <a:rPr lang="en-US" dirty="0"/>
              <a:t>]</a:t>
            </a:r>
            <a:r>
              <a:rPr lang="tr-TR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Progress </a:t>
            </a:r>
            <a:r>
              <a:rPr lang="en-US" dirty="0"/>
              <a:t>Status per WP (</a:t>
            </a:r>
            <a:r>
              <a:rPr lang="tr-TR" dirty="0"/>
              <a:t>45</a:t>
            </a:r>
            <a:r>
              <a:rPr lang="en-US" dirty="0"/>
              <a:t> min) [10:</a:t>
            </a:r>
            <a:r>
              <a:rPr lang="tr-TR" dirty="0"/>
              <a:t>15</a:t>
            </a:r>
            <a:r>
              <a:rPr lang="en-US" dirty="0"/>
              <a:t> - 11:</a:t>
            </a:r>
            <a:r>
              <a:rPr lang="tr-TR" dirty="0"/>
              <a:t>0</a:t>
            </a:r>
            <a:r>
              <a:rPr lang="en-US" dirty="0"/>
              <a:t>0</a:t>
            </a:r>
            <a:r>
              <a:rPr lang="en-US" dirty="0" smtClean="0"/>
              <a:t>]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tr-TR" dirty="0" smtClean="0"/>
              <a:t>- Break (10 mins)</a:t>
            </a:r>
            <a:endParaRPr lang="en-US" dirty="0"/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Demonstrations (30 min): [</a:t>
            </a:r>
            <a:r>
              <a:rPr lang="en-US" dirty="0" smtClean="0"/>
              <a:t>11:</a:t>
            </a:r>
            <a:r>
              <a:rPr lang="tr-TR" dirty="0" smtClean="0"/>
              <a:t>1</a:t>
            </a:r>
            <a:r>
              <a:rPr lang="en-US" dirty="0" smtClean="0"/>
              <a:t>0 </a:t>
            </a:r>
            <a:r>
              <a:rPr lang="en-US" dirty="0"/>
              <a:t>- </a:t>
            </a:r>
            <a:r>
              <a:rPr lang="en-US" dirty="0" smtClean="0"/>
              <a:t>11:</a:t>
            </a:r>
            <a:r>
              <a:rPr lang="tr-TR" dirty="0" smtClean="0"/>
              <a:t>4</a:t>
            </a:r>
            <a:r>
              <a:rPr lang="en-US" dirty="0" smtClean="0"/>
              <a:t>0</a:t>
            </a:r>
            <a:r>
              <a:rPr lang="en-US" dirty="0"/>
              <a:t>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Summary </a:t>
            </a:r>
            <a:r>
              <a:rPr lang="en-US" dirty="0" smtClean="0"/>
              <a:t>(achievements</a:t>
            </a:r>
            <a:r>
              <a:rPr lang="tr-TR" dirty="0" smtClean="0"/>
              <a:t> </a:t>
            </a:r>
            <a:r>
              <a:rPr lang="en-US" dirty="0" smtClean="0"/>
              <a:t>and exploitations)</a:t>
            </a:r>
            <a:r>
              <a:rPr lang="tr-TR" dirty="0" smtClean="0"/>
              <a:t> (5 min)</a:t>
            </a:r>
            <a:r>
              <a:rPr lang="en-US" dirty="0" smtClean="0"/>
              <a:t> [11:</a:t>
            </a:r>
            <a:r>
              <a:rPr lang="tr-TR" dirty="0" smtClean="0"/>
              <a:t>40</a:t>
            </a:r>
            <a:r>
              <a:rPr lang="en-US" dirty="0" smtClean="0"/>
              <a:t> - 11:</a:t>
            </a:r>
            <a:r>
              <a:rPr lang="tr-TR" dirty="0" smtClean="0"/>
              <a:t>45</a:t>
            </a:r>
            <a:r>
              <a:rPr lang="en-US" dirty="0" smtClean="0"/>
              <a:t>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 smtClean="0"/>
              <a:t>Reviewers </a:t>
            </a:r>
            <a:r>
              <a:rPr lang="en-US" dirty="0"/>
              <a:t>Private Section (30 min) [11:45 - 12:15]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2" y="4521671"/>
            <a:ext cx="1181076" cy="7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tea3.org/assets/itea/organisation-logo/2319-b25c06882f7af98cddab77de5dd94e8e0e7e0f2b1d9dff1969e0070ddb0f6c5e48ac9dc8199e9a47676f1fcc469e7cf10961ec4edd3fea911948a3d629ff92a7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4" y="3872563"/>
            <a:ext cx="1354377" cy="63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br>
              <a:rPr lang="tr-TR" dirty="0" smtClean="0"/>
            </a:br>
            <a:r>
              <a:rPr lang="tr-TR" dirty="0" smtClean="0"/>
              <a:t>ModelWriter #1 Review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  <p:pic>
        <p:nvPicPr>
          <p:cNvPr id="5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952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tea3.org/assets/itea/organisation-logo/67-9116f8bd2d00f24843a2c93dd7c5e82fc2807571629651fe17522924266ecc1ce553793e5ceb803a2434cb7c3433b65524501bbed91147267bcbfe9342e6b63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99470"/>
            <a:ext cx="589921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itea3.org/assets/itea/organisation-logo/758-1fc822e72c5cc6c6f6d6d3492ee551ab9ec47e330194b4069d4d99dfb30dcf98e296a4a22cb7e50fe491dfbc63e913f063e6d9c9e805fe5f0481cffb0d42dbd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2763"/>
            <a:ext cx="952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7"/>
            <a:ext cx="1296144" cy="51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pic>
        <p:nvPicPr>
          <p:cNvPr id="11" name="Picture 16" descr="https://itea3.org/assets/itea/organisation-logo/617-c3eec822b0f8f75c920cfc0c1eb727a49f8d64ea50548a252fc3bc1e466d3e6c33fde4fdd05e421ecf7c610fffa43679a69e817a1226b0180a167516c97f10d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3224482"/>
            <a:ext cx="1236881" cy="42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tea3.org/assets/itea/organisation-logo/2240-da47b16b722cac668f897431991455aa7efdeaefef3d22803dab7cc365fdbcbc42dabedc56d1be5d21bcf4c4c88e664ea15a7feb97d3752ed9ca0dc694e1c193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30158"/>
          <a:stretch/>
        </p:blipFill>
        <p:spPr bwMode="auto">
          <a:xfrm>
            <a:off x="4644007" y="4046825"/>
            <a:ext cx="1224137" cy="3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2 Overview of the Project</a:t>
            </a:r>
            <a:endParaRPr lang="en-US" sz="42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smtClean="0">
                <a:solidFill>
                  <a:schemeClr val="bg1"/>
                </a:solidFill>
              </a:rPr>
              <a:t>Configuration:HAVELSAN example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A  Formal Specification Model to configure the ModelWriter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" y="980728"/>
            <a:ext cx="5186933" cy="4511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911065"/>
            <a:ext cx="2808312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6 Summary of the Current Status</a:t>
            </a:r>
            <a:br>
              <a:rPr lang="tr-TR" dirty="0" smtClean="0"/>
            </a:br>
            <a:r>
              <a:rPr lang="tr-TR" dirty="0" smtClean="0"/>
              <a:t>The achievements and ERAs</a:t>
            </a:r>
            <a:endParaRPr lang="en-US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395536" y="2348880"/>
            <a:ext cx="4464496" cy="79208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800" b="1" i="1" dirty="0" smtClean="0"/>
              <a:t>Ferhat Erata </a:t>
            </a:r>
            <a:endParaRPr lang="en-US" sz="1800" b="1" i="1" dirty="0" smtClean="0"/>
          </a:p>
          <a:p>
            <a:pPr algn="just"/>
            <a:r>
              <a:rPr lang="tr-TR" sz="1800" b="1" i="1" dirty="0" smtClean="0"/>
              <a:t>UNIT, ModelWriter Project Leader</a:t>
            </a: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067738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8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Exploitation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74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Achivements - Standardization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1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129682" y="1948356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96209"/>
                <a:gd name="adj4" fmla="val -7217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00879" y="1790811"/>
            <a:ext cx="5108787" cy="4365665"/>
            <a:chOff x="1100879" y="1790811"/>
            <a:chExt cx="5108787" cy="4365665"/>
          </a:xfrm>
          <a:solidFill>
            <a:schemeClr val="tx1"/>
          </a:solidFill>
        </p:grpSpPr>
        <p:sp>
          <p:nvSpPr>
            <p:cNvPr id="9" name="Chevron 8"/>
            <p:cNvSpPr/>
            <p:nvPr/>
          </p:nvSpPr>
          <p:spPr>
            <a:xfrm rot="5400000">
              <a:off x="5511777" y="5818912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5872101" y="1768336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hevron 33"/>
            <p:cNvSpPr/>
            <p:nvPr/>
          </p:nvSpPr>
          <p:spPr>
            <a:xfrm rot="9166352">
              <a:off x="1100879" y="4118775"/>
              <a:ext cx="315089" cy="360040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99639" y="1066068"/>
            <a:ext cx="19423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Industrial Use Cases</a:t>
            </a:r>
          </a:p>
          <a:p>
            <a:r>
              <a:rPr lang="tr-TR" sz="1400" b="1" dirty="0" smtClean="0"/>
              <a:t>Success Stories</a:t>
            </a:r>
          </a:p>
          <a:p>
            <a:r>
              <a:rPr lang="tr-TR" sz="1400" b="1" dirty="0" smtClean="0"/>
              <a:t>Long Term Agreements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6006" y="4521318"/>
            <a:ext cx="197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dirty="0">
                <a:solidFill>
                  <a:schemeClr val="tx1"/>
                </a:solidFill>
              </a:rPr>
              <a:t>New Product &amp; Services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Commercialization 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Open Source </a:t>
            </a:r>
            <a:r>
              <a:rPr lang="tr-TR" dirty="0" smtClean="0">
                <a:solidFill>
                  <a:schemeClr val="tx1"/>
                </a:solidFill>
              </a:rPr>
              <a:t>Software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Standardization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3200" y="6159936"/>
            <a:ext cx="2966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New Standard or Standard Extension</a:t>
            </a:r>
          </a:p>
          <a:p>
            <a:r>
              <a:rPr lang="tr-TR" sz="1400" b="1" dirty="0" smtClean="0"/>
              <a:t>Publications, Open Source Software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12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documentManagement/types"/>
    <ds:schemaRef ds:uri="http://schemas.openxmlformats.org/package/2006/metadata/core-properties"/>
    <ds:schemaRef ds:uri="194ccb06-a9bd-44be-8233-5ea8b072108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2657</TotalTime>
  <Words>2037</Words>
  <Application>Microsoft Office PowerPoint</Application>
  <PresentationFormat>On-screen Show (4:3)</PresentationFormat>
  <Paragraphs>366</Paragraphs>
  <Slides>68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1 Introduction</vt:lpstr>
      <vt:lpstr>Agenda [9:00 - 12:30]</vt:lpstr>
      <vt:lpstr>Participants ModelWriter #1 Review</vt:lpstr>
      <vt:lpstr>2 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Level of Collaboration within ModelWriter International Collaboration</vt:lpstr>
      <vt:lpstr>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Thank you for your attention We value your opinion and questions.</vt:lpstr>
      <vt:lpstr>Thank you for your attention We value your opinion and questions.</vt:lpstr>
      <vt:lpstr>Thank you for your attention We value your opinion and questions.</vt:lpstr>
      <vt:lpstr>5 The Project Idea with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6 Summary of the Current Status The achievements and ERAs</vt:lpstr>
      <vt:lpstr>ModelWriter Overall Progress in the first year</vt:lpstr>
      <vt:lpstr>Achivements - Exploitation</vt:lpstr>
      <vt:lpstr>Achivements - Standardization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508</cp:revision>
  <dcterms:created xsi:type="dcterms:W3CDTF">2014-11-11T13:03:42Z</dcterms:created>
  <dcterms:modified xsi:type="dcterms:W3CDTF">2015-09-23T12:55:04Z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